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Lst>
  <p:sldSz cx="18288000" cy="10287000"/>
  <p:notesSz cx="6858000" cy="9144000"/>
  <p:embeddedFontLst>
    <p:embeddedFont>
      <p:font typeface="Yeseva One" charset="1" panose="00000500000000000000"/>
      <p:regular r:id="rId13"/>
    </p:embeddedFont>
    <p:embeddedFont>
      <p:font typeface="Libre Baskerville" charset="1" panose="020000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fonts/font13.fntdata" Type="http://schemas.openxmlformats.org/officeDocument/2006/relationships/font"/><Relationship Id="rId14" Target="fonts/font14.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 Id="rId8" Target="../media/image8.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 Id="rId3" Target="../media/image10.png" Type="http://schemas.openxmlformats.org/officeDocument/2006/relationships/image"/><Relationship Id="rId4"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DAD5D1"/>
        </a:solidFill>
      </p:bgPr>
    </p:bg>
    <p:spTree>
      <p:nvGrpSpPr>
        <p:cNvPr id="1" name=""/>
        <p:cNvGrpSpPr/>
        <p:nvPr/>
      </p:nvGrpSpPr>
      <p:grpSpPr>
        <a:xfrm>
          <a:off x="0" y="0"/>
          <a:ext cx="0" cy="0"/>
          <a:chOff x="0" y="0"/>
          <a:chExt cx="0" cy="0"/>
        </a:xfrm>
      </p:grpSpPr>
      <p:sp>
        <p:nvSpPr>
          <p:cNvPr name="TextBox 2" id="2"/>
          <p:cNvSpPr txBox="true"/>
          <p:nvPr/>
        </p:nvSpPr>
        <p:spPr>
          <a:xfrm rot="0">
            <a:off x="3780558" y="3391458"/>
            <a:ext cx="10726884" cy="6138856"/>
          </a:xfrm>
          <a:prstGeom prst="rect">
            <a:avLst/>
          </a:prstGeom>
        </p:spPr>
        <p:txBody>
          <a:bodyPr anchor="t" rtlCol="false" tIns="0" lIns="0" bIns="0" rIns="0">
            <a:spAutoFit/>
          </a:bodyPr>
          <a:lstStyle/>
          <a:p>
            <a:pPr algn="ctr">
              <a:lnSpc>
                <a:spcPts val="12374"/>
              </a:lnSpc>
            </a:pPr>
            <a:r>
              <a:rPr lang="en-US" sz="12499">
                <a:solidFill>
                  <a:srgbClr val="000000"/>
                </a:solidFill>
                <a:latin typeface="Yeseva One"/>
                <a:ea typeface="Yeseva One"/>
                <a:cs typeface="Yeseva One"/>
                <a:sym typeface="Yeseva One"/>
              </a:rPr>
              <a:t>Final Presentation</a:t>
            </a:r>
          </a:p>
          <a:p>
            <a:pPr algn="ctr">
              <a:lnSpc>
                <a:spcPts val="3000"/>
              </a:lnSpc>
            </a:pPr>
          </a:p>
          <a:p>
            <a:pPr algn="ctr">
              <a:lnSpc>
                <a:spcPts val="3000"/>
              </a:lnSpc>
            </a:pPr>
          </a:p>
          <a:p>
            <a:pPr algn="ctr">
              <a:lnSpc>
                <a:spcPts val="3000"/>
              </a:lnSpc>
            </a:pPr>
          </a:p>
          <a:p>
            <a:pPr algn="ctr">
              <a:lnSpc>
                <a:spcPts val="3000"/>
              </a:lnSpc>
            </a:pPr>
          </a:p>
          <a:p>
            <a:pPr algn="ctr">
              <a:lnSpc>
                <a:spcPts val="3000"/>
              </a:lnSpc>
            </a:pPr>
          </a:p>
          <a:p>
            <a:pPr algn="ctr">
              <a:lnSpc>
                <a:spcPts val="3000"/>
              </a:lnSpc>
            </a:pPr>
            <a:r>
              <a:rPr lang="en-US" sz="3000">
                <a:solidFill>
                  <a:srgbClr val="000000"/>
                </a:solidFill>
                <a:latin typeface="Libre Baskerville"/>
                <a:ea typeface="Libre Baskerville"/>
                <a:cs typeface="Libre Baskerville"/>
                <a:sym typeface="Libre Baskerville"/>
              </a:rPr>
              <a:t>Group 5 </a:t>
            </a:r>
          </a:p>
          <a:p>
            <a:pPr algn="ctr">
              <a:lnSpc>
                <a:spcPts val="3000"/>
              </a:lnSpc>
            </a:pPr>
            <a:r>
              <a:rPr lang="en-US" sz="3000">
                <a:solidFill>
                  <a:srgbClr val="000000"/>
                </a:solidFill>
                <a:latin typeface="Libre Baskerville"/>
                <a:ea typeface="Libre Baskerville"/>
                <a:cs typeface="Libre Baskerville"/>
                <a:sym typeface="Libre Baskerville"/>
              </a:rPr>
              <a:t>Neha Beru</a:t>
            </a:r>
          </a:p>
          <a:p>
            <a:pPr algn="ctr">
              <a:lnSpc>
                <a:spcPts val="3000"/>
              </a:lnSpc>
            </a:pPr>
            <a:r>
              <a:rPr lang="en-US" sz="3000">
                <a:solidFill>
                  <a:srgbClr val="000000"/>
                </a:solidFill>
                <a:latin typeface="Libre Baskerville"/>
                <a:ea typeface="Libre Baskerville"/>
                <a:cs typeface="Libre Baskerville"/>
                <a:sym typeface="Libre Baskerville"/>
              </a:rPr>
              <a:t>Divya Dhiraj </a:t>
            </a:r>
          </a:p>
        </p:txBody>
      </p:sp>
      <p:sp>
        <p:nvSpPr>
          <p:cNvPr name="TextBox 3" id="3"/>
          <p:cNvSpPr txBox="true"/>
          <p:nvPr/>
        </p:nvSpPr>
        <p:spPr>
          <a:xfrm rot="0">
            <a:off x="5388744" y="339555"/>
            <a:ext cx="7510511" cy="1632380"/>
          </a:xfrm>
          <a:prstGeom prst="rect">
            <a:avLst/>
          </a:prstGeom>
        </p:spPr>
        <p:txBody>
          <a:bodyPr anchor="t" rtlCol="false" tIns="0" lIns="0" bIns="0" rIns="0">
            <a:spAutoFit/>
          </a:bodyPr>
          <a:lstStyle/>
          <a:p>
            <a:pPr algn="ctr">
              <a:lnSpc>
                <a:spcPts val="6750"/>
              </a:lnSpc>
            </a:pPr>
            <a:r>
              <a:rPr lang="en-US" sz="3399">
                <a:solidFill>
                  <a:srgbClr val="000000"/>
                </a:solidFill>
                <a:latin typeface="Libre Baskerville"/>
                <a:ea typeface="Libre Baskerville"/>
                <a:cs typeface="Libre Baskerville"/>
                <a:sym typeface="Libre Baskerville"/>
              </a:rPr>
              <a:t>University of Passau </a:t>
            </a:r>
          </a:p>
          <a:p>
            <a:pPr algn="ctr">
              <a:lnSpc>
                <a:spcPts val="6750"/>
              </a:lnSpc>
            </a:pPr>
            <a:r>
              <a:rPr lang="en-US" sz="3398">
                <a:solidFill>
                  <a:srgbClr val="000000"/>
                </a:solidFill>
                <a:latin typeface="Libre Baskerville"/>
                <a:ea typeface="Libre Baskerville"/>
                <a:cs typeface="Libre Baskerville"/>
                <a:sym typeface="Libre Baskerville"/>
              </a:rPr>
              <a:t>6172 Immersive Analytics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DAD5D1"/>
        </a:solidFill>
      </p:bgPr>
    </p:bg>
    <p:spTree>
      <p:nvGrpSpPr>
        <p:cNvPr id="1" name=""/>
        <p:cNvGrpSpPr/>
        <p:nvPr/>
      </p:nvGrpSpPr>
      <p:grpSpPr>
        <a:xfrm>
          <a:off x="0" y="0"/>
          <a:ext cx="0" cy="0"/>
          <a:chOff x="0" y="0"/>
          <a:chExt cx="0" cy="0"/>
        </a:xfrm>
      </p:grpSpPr>
      <p:sp>
        <p:nvSpPr>
          <p:cNvPr name="Freeform 2" id="2"/>
          <p:cNvSpPr/>
          <p:nvPr/>
        </p:nvSpPr>
        <p:spPr>
          <a:xfrm flipH="false" flipV="false" rot="0">
            <a:off x="441257" y="6025958"/>
            <a:ext cx="17402806" cy="3444882"/>
          </a:xfrm>
          <a:custGeom>
            <a:avLst/>
            <a:gdLst/>
            <a:ahLst/>
            <a:cxnLst/>
            <a:rect r="r" b="b" t="t" l="l"/>
            <a:pathLst>
              <a:path h="3444882" w="17402806">
                <a:moveTo>
                  <a:pt x="0" y="0"/>
                </a:moveTo>
                <a:lnTo>
                  <a:pt x="17402806" y="0"/>
                </a:lnTo>
                <a:lnTo>
                  <a:pt x="17402806" y="3444881"/>
                </a:lnTo>
                <a:lnTo>
                  <a:pt x="0" y="3444881"/>
                </a:lnTo>
                <a:lnTo>
                  <a:pt x="0" y="0"/>
                </a:lnTo>
                <a:close/>
              </a:path>
            </a:pathLst>
          </a:custGeom>
          <a:blipFill>
            <a:blip r:embed="rId2"/>
            <a:stretch>
              <a:fillRect l="-1083" t="0" r="-1083" b="0"/>
            </a:stretch>
          </a:blipFill>
        </p:spPr>
      </p:sp>
      <p:sp>
        <p:nvSpPr>
          <p:cNvPr name="TextBox 3" id="3"/>
          <p:cNvSpPr txBox="true"/>
          <p:nvPr/>
        </p:nvSpPr>
        <p:spPr>
          <a:xfrm rot="0">
            <a:off x="2674183" y="934636"/>
            <a:ext cx="13566858" cy="1035584"/>
          </a:xfrm>
          <a:prstGeom prst="rect">
            <a:avLst/>
          </a:prstGeom>
        </p:spPr>
        <p:txBody>
          <a:bodyPr anchor="t" rtlCol="false" tIns="0" lIns="0" bIns="0" rIns="0">
            <a:spAutoFit/>
          </a:bodyPr>
          <a:lstStyle/>
          <a:p>
            <a:pPr algn="ctr">
              <a:lnSpc>
                <a:spcPts val="3740"/>
              </a:lnSpc>
            </a:pPr>
            <a:r>
              <a:rPr lang="en-US" sz="5600" u="sng">
                <a:solidFill>
                  <a:srgbClr val="000000"/>
                </a:solidFill>
                <a:latin typeface="Yeseva One"/>
                <a:ea typeface="Yeseva One"/>
                <a:cs typeface="Yeseva One"/>
                <a:sym typeface="Yeseva One"/>
              </a:rPr>
              <a:t>Student Performance Analytics</a:t>
            </a:r>
          </a:p>
          <a:p>
            <a:pPr algn="ctr">
              <a:lnSpc>
                <a:spcPts val="3740"/>
              </a:lnSpc>
            </a:pPr>
          </a:p>
        </p:txBody>
      </p:sp>
      <p:sp>
        <p:nvSpPr>
          <p:cNvPr name="TextBox 4" id="4"/>
          <p:cNvSpPr txBox="true"/>
          <p:nvPr/>
        </p:nvSpPr>
        <p:spPr>
          <a:xfrm rot="0">
            <a:off x="442597" y="2303594"/>
            <a:ext cx="17401466" cy="3448050"/>
          </a:xfrm>
          <a:prstGeom prst="rect">
            <a:avLst/>
          </a:prstGeom>
        </p:spPr>
        <p:txBody>
          <a:bodyPr anchor="t" rtlCol="false" tIns="0" lIns="0" bIns="0" rIns="0">
            <a:spAutoFit/>
          </a:bodyPr>
          <a:lstStyle/>
          <a:p>
            <a:pPr algn="just">
              <a:lnSpc>
                <a:spcPts val="3000"/>
              </a:lnSpc>
            </a:pPr>
            <a:r>
              <a:rPr lang="en-US" sz="3000" u="sng">
                <a:solidFill>
                  <a:srgbClr val="000000"/>
                </a:solidFill>
                <a:latin typeface="Libre Baskerville"/>
                <a:ea typeface="Libre Baskerville"/>
                <a:cs typeface="Libre Baskerville"/>
                <a:sym typeface="Libre Baskerville"/>
              </a:rPr>
              <a:t>Project Goal</a:t>
            </a:r>
            <a:r>
              <a:rPr lang="en-US" sz="3000">
                <a:solidFill>
                  <a:srgbClr val="000000"/>
                </a:solidFill>
                <a:latin typeface="Libre Baskerville"/>
                <a:ea typeface="Libre Baskerville"/>
                <a:cs typeface="Libre Baskerville"/>
                <a:sym typeface="Libre Baskerville"/>
              </a:rPr>
              <a:t>: The goal of this project is to leverage 3D visualization to analyze factors affecting student </a:t>
            </a:r>
            <a:r>
              <a:rPr lang="en-US" sz="3000">
                <a:solidFill>
                  <a:srgbClr val="000000"/>
                </a:solidFill>
                <a:latin typeface="Libre Baskerville"/>
                <a:ea typeface="Libre Baskerville"/>
                <a:cs typeface="Libre Baskerville"/>
                <a:sym typeface="Libre Baskerville"/>
              </a:rPr>
              <a:t>performance, making it easier for educators, counselors, and administrators to understand complex relationships within the data. Immersive analytics will highlight influential factors (e.g., hours studied, sleep, family income) in an intuitive, interactive format, helping to identify patterns and inform interventions.</a:t>
            </a:r>
          </a:p>
          <a:p>
            <a:pPr algn="just">
              <a:lnSpc>
                <a:spcPts val="3000"/>
              </a:lnSpc>
            </a:pPr>
          </a:p>
          <a:p>
            <a:pPr algn="just">
              <a:lnSpc>
                <a:spcPts val="3000"/>
              </a:lnSpc>
            </a:pPr>
            <a:r>
              <a:rPr lang="en-US" sz="3000" u="sng">
                <a:solidFill>
                  <a:srgbClr val="000000"/>
                </a:solidFill>
                <a:latin typeface="Libre Baskerville"/>
                <a:ea typeface="Libre Baskerville"/>
                <a:cs typeface="Libre Baskerville"/>
                <a:sym typeface="Libre Baskerville"/>
              </a:rPr>
              <a:t>Dataset and Format</a:t>
            </a:r>
            <a:r>
              <a:rPr lang="en-US" sz="3000">
                <a:solidFill>
                  <a:srgbClr val="000000"/>
                </a:solidFill>
                <a:latin typeface="Libre Baskerville"/>
                <a:ea typeface="Libre Baskerville"/>
                <a:cs typeface="Libre Baskerville"/>
                <a:sym typeface="Libre Baskerville"/>
              </a:rPr>
              <a:t>: The dataset consists of Student Performance Factors in CSV format. The number of records are 1000 and the number of features are 21.</a:t>
            </a:r>
          </a:p>
          <a:p>
            <a:pPr algn="just">
              <a:lnSpc>
                <a:spcPts val="3000"/>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DAD5D1"/>
        </a:solidFill>
      </p:bgPr>
    </p:bg>
    <p:spTree>
      <p:nvGrpSpPr>
        <p:cNvPr id="1" name=""/>
        <p:cNvGrpSpPr/>
        <p:nvPr/>
      </p:nvGrpSpPr>
      <p:grpSpPr>
        <a:xfrm>
          <a:off x="0" y="0"/>
          <a:ext cx="0" cy="0"/>
          <a:chOff x="0" y="0"/>
          <a:chExt cx="0" cy="0"/>
        </a:xfrm>
      </p:grpSpPr>
      <p:graphicFrame>
        <p:nvGraphicFramePr>
          <p:cNvPr name="Table 2" id="2"/>
          <p:cNvGraphicFramePr>
            <a:graphicFrameLocks noGrp="true"/>
          </p:cNvGraphicFramePr>
          <p:nvPr/>
        </p:nvGraphicFramePr>
        <p:xfrm>
          <a:off x="1793568" y="2341994"/>
          <a:ext cx="14700865" cy="7151624"/>
        </p:xfrm>
        <a:graphic>
          <a:graphicData uri="http://schemas.openxmlformats.org/drawingml/2006/table">
            <a:tbl>
              <a:tblPr/>
              <a:tblGrid>
                <a:gridCol w="2612105"/>
                <a:gridCol w="5871688"/>
                <a:gridCol w="6217072"/>
              </a:tblGrid>
              <a:tr h="439320">
                <a:tc>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Graph</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8B8B8B"/>
                    </a:solidFill>
                  </a:tcPr>
                </a:tc>
                <a:tc>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Attributes Used</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8B8B8B"/>
                    </a:solidFill>
                  </a:tcPr>
                </a:tc>
                <a:tc>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What It Represents and Interactions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solidFill>
                      <a:srgbClr val="8B8B8B"/>
                    </a:solidFill>
                  </a:tcPr>
                </a:tc>
              </a:tr>
              <a:tr h="714882">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Scatter Plot (Start)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Hours_Studied, Attendance, Exam_Score</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Correlation between study habits and performance.</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-Tap on a point to see student info </a:t>
                      </a:r>
                    </a:p>
                    <a:p>
                      <a:pPr algn="l">
                        <a:lnSpc>
                          <a:spcPts val="2240"/>
                        </a:lnSpc>
                      </a:pPr>
                      <a:r>
                        <a:rPr lang="en-US" sz="1600">
                          <a:solidFill>
                            <a:srgbClr val="000000"/>
                          </a:solidFill>
                          <a:latin typeface="Libre Baskerville"/>
                          <a:ea typeface="Libre Baskerville"/>
                          <a:cs typeface="Libre Baskerville"/>
                          <a:sym typeface="Libre Baskerville"/>
                        </a:rPr>
                        <a:t>Showing Student Info: Student ID: 65056</a:t>
                      </a:r>
                    </a:p>
                    <a:p>
                      <a:pPr algn="l">
                        <a:lnSpc>
                          <a:spcPts val="2240"/>
                        </a:lnSpc>
                      </a:pPr>
                      <a:r>
                        <a:rPr lang="en-US" sz="1600">
                          <a:solidFill>
                            <a:srgbClr val="000000"/>
                          </a:solidFill>
                          <a:latin typeface="Libre Baskerville"/>
                          <a:ea typeface="Libre Baskerville"/>
                          <a:cs typeface="Libre Baskerville"/>
                          <a:sym typeface="Libre Baskerville"/>
                        </a:rPr>
                        <a:t>Exam Score: 70</a:t>
                      </a:r>
                    </a:p>
                    <a:p>
                      <a:pPr algn="l">
                        <a:lnSpc>
                          <a:spcPts val="2240"/>
                        </a:lnSpc>
                      </a:pPr>
                      <a:r>
                        <a:rPr lang="en-US" sz="1600">
                          <a:solidFill>
                            <a:srgbClr val="000000"/>
                          </a:solidFill>
                          <a:latin typeface="Libre Baskerville"/>
                          <a:ea typeface="Libre Baskerville"/>
                          <a:cs typeface="Libre Baskerville"/>
                          <a:sym typeface="Libre Baskerville"/>
                        </a:rPr>
                        <a:t>Hours Studied: 20</a:t>
                      </a:r>
                    </a:p>
                    <a:p>
                      <a:pPr algn="l">
                        <a:lnSpc>
                          <a:spcPts val="2240"/>
                        </a:lnSpc>
                      </a:pPr>
                      <a:r>
                        <a:rPr lang="en-US" sz="1600">
                          <a:solidFill>
                            <a:srgbClr val="000000"/>
                          </a:solidFill>
                          <a:latin typeface="Libre Baskerville"/>
                          <a:ea typeface="Libre Baskerville"/>
                          <a:cs typeface="Libre Baskerville"/>
                          <a:sym typeface="Libre Baskerville"/>
                        </a:rPr>
                        <a:t>Motivation Level: 1.11</a:t>
                      </a:r>
                    </a:p>
                    <a:p>
                      <a:pPr algn="l">
                        <a:lnSpc>
                          <a:spcPts val="2240"/>
                        </a:lnSpc>
                      </a:pPr>
                      <a:r>
                        <a:rPr lang="en-US" sz="1600">
                          <a:solidFill>
                            <a:srgbClr val="000000"/>
                          </a:solidFill>
                          <a:latin typeface="Libre Baskerville"/>
                          <a:ea typeface="Libre Baskerville"/>
                          <a:cs typeface="Libre Baskerville"/>
                          <a:sym typeface="Libre Baskerville"/>
                        </a:rPr>
                        <a:t>-Zoom and Rotate view</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1386214">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Scatter Plot (Start)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Hours_Studied, Attendance, Exam_Score</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Correlation between study habits and performance.</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-Tap on a point to see student info </a:t>
                      </a:r>
                    </a:p>
                    <a:p>
                      <a:pPr algn="l">
                        <a:lnSpc>
                          <a:spcPts val="2240"/>
                        </a:lnSpc>
                      </a:pPr>
                      <a:r>
                        <a:rPr lang="en-US" sz="1600">
                          <a:solidFill>
                            <a:srgbClr val="000000"/>
                          </a:solidFill>
                          <a:latin typeface="Libre Baskerville"/>
                          <a:ea typeface="Libre Baskerville"/>
                          <a:cs typeface="Libre Baskerville"/>
                          <a:sym typeface="Libre Baskerville"/>
                        </a:rPr>
                        <a:t>Showing Student Info: Student ID: 65056</a:t>
                      </a:r>
                    </a:p>
                    <a:p>
                      <a:pPr algn="l">
                        <a:lnSpc>
                          <a:spcPts val="2240"/>
                        </a:lnSpc>
                      </a:pPr>
                      <a:r>
                        <a:rPr lang="en-US" sz="1600">
                          <a:solidFill>
                            <a:srgbClr val="000000"/>
                          </a:solidFill>
                          <a:latin typeface="Libre Baskerville"/>
                          <a:ea typeface="Libre Baskerville"/>
                          <a:cs typeface="Libre Baskerville"/>
                          <a:sym typeface="Libre Baskerville"/>
                        </a:rPr>
                        <a:t>Exam Score: 70</a:t>
                      </a:r>
                    </a:p>
                    <a:p>
                      <a:pPr algn="l">
                        <a:lnSpc>
                          <a:spcPts val="2240"/>
                        </a:lnSpc>
                      </a:pPr>
                      <a:r>
                        <a:rPr lang="en-US" sz="1600">
                          <a:solidFill>
                            <a:srgbClr val="000000"/>
                          </a:solidFill>
                          <a:latin typeface="Libre Baskerville"/>
                          <a:ea typeface="Libre Baskerville"/>
                          <a:cs typeface="Libre Baskerville"/>
                          <a:sym typeface="Libre Baskerville"/>
                        </a:rPr>
                        <a:t>Hours Studied: 20</a:t>
                      </a:r>
                    </a:p>
                    <a:p>
                      <a:pPr algn="l">
                        <a:lnSpc>
                          <a:spcPts val="2240"/>
                        </a:lnSpc>
                      </a:pPr>
                      <a:r>
                        <a:rPr lang="en-US" sz="1600">
                          <a:solidFill>
                            <a:srgbClr val="000000"/>
                          </a:solidFill>
                          <a:latin typeface="Libre Baskerville"/>
                          <a:ea typeface="Libre Baskerville"/>
                          <a:cs typeface="Libre Baskerville"/>
                          <a:sym typeface="Libre Baskerville"/>
                        </a:rPr>
                        <a:t>Motivation Level: 1.11</a:t>
                      </a:r>
                    </a:p>
                    <a:p>
                      <a:pPr algn="l">
                        <a:lnSpc>
                          <a:spcPts val="2240"/>
                        </a:lnSpc>
                      </a:pPr>
                      <a:r>
                        <a:rPr lang="en-US" sz="1600">
                          <a:solidFill>
                            <a:srgbClr val="000000"/>
                          </a:solidFill>
                          <a:latin typeface="Libre Baskerville"/>
                          <a:ea typeface="Libre Baskerville"/>
                          <a:cs typeface="Libre Baskerville"/>
                          <a:sym typeface="Libre Baskerville"/>
                        </a:rPr>
                        <a:t>-Zoom and Rotate view</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437920">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Bar Chart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TutoringSessions, StudentCount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Number of students in different tutoring sessions</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-Labels</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714882">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Bar Chart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TutoringSessions, StudentCount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Number of students in different tutoring sessions</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-Labels</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714882">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Heatmap</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MotivationLevel, SleepHours, ParentalInvolvement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Patterns of motivation and sleep habits.</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-Labels</a:t>
                      </a:r>
                    </a:p>
                    <a:p>
                      <a:pPr algn="l">
                        <a:lnSpc>
                          <a:spcPts val="2240"/>
                        </a:lnSpc>
                      </a:pPr>
                      <a:r>
                        <a:rPr lang="en-US" sz="1600">
                          <a:solidFill>
                            <a:srgbClr val="000000"/>
                          </a:solidFill>
                          <a:latin typeface="Libre Baskerville"/>
                          <a:ea typeface="Libre Baskerville"/>
                          <a:cs typeface="Libre Baskerville"/>
                          <a:sym typeface="Libre Baskerville"/>
                        </a:rPr>
                        <a:t>-Rotate</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437920">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Heatmap</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MotivationLevel, SleepHours, ParentalInvolvement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Patterns of motivation and sleep habits.</a:t>
                      </a:r>
                      <a:endParaRPr lang="en-US" sz="1100"/>
                    </a:p>
                    <a:p>
                      <a:pPr algn="l">
                        <a:lnSpc>
                          <a:spcPts val="2240"/>
                        </a:lnSpc>
                      </a:pPr>
                      <a:r>
                        <a:rPr lang="en-US" sz="1600">
                          <a:solidFill>
                            <a:srgbClr val="000000"/>
                          </a:solidFill>
                          <a:latin typeface="Libre Baskerville"/>
                          <a:ea typeface="Libre Baskerville"/>
                          <a:cs typeface="Libre Baskerville"/>
                          <a:sym typeface="Libre Baskerville"/>
                        </a:rPr>
                        <a:t>-Labels</a:t>
                      </a:r>
                    </a:p>
                    <a:p>
                      <a:pPr algn="l">
                        <a:lnSpc>
                          <a:spcPts val="2240"/>
                        </a:lnSpc>
                      </a:pPr>
                      <a:r>
                        <a:rPr lang="en-US" sz="1600">
                          <a:solidFill>
                            <a:srgbClr val="000000"/>
                          </a:solidFill>
                          <a:latin typeface="Libre Baskerville"/>
                          <a:ea typeface="Libre Baskerville"/>
                          <a:cs typeface="Libre Baskerville"/>
                          <a:sym typeface="Libre Baskerville"/>
                        </a:rPr>
                        <a:t>-Rotate</a:t>
                      </a:r>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714882">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Network Graph</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Student Connections, Peer Influence, TutoringGroups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Social and academic relationships between students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437920">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Network Graph</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Student Connections, Peer Influence, TutoringGroups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Social and academic relationships between students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714882">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Parallel Coordinates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HoursStudied, ExamScore, ParentalInvolvement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rowSpan="2">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Comparison of multiple student attributes over a dataset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r h="437920">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Parallel Coordinates</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HoursStudied, ExamScore, ParentalInvolvement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c vMerge="true">
                  <a:txBody>
                    <a:bodyPr anchor="t" rtlCol="false"/>
                    <a:lstStyle/>
                    <a:p>
                      <a:pPr algn="l">
                        <a:lnSpc>
                          <a:spcPts val="2240"/>
                        </a:lnSpc>
                        <a:defRPr/>
                      </a:pPr>
                      <a:r>
                        <a:rPr lang="en-US" sz="1600">
                          <a:solidFill>
                            <a:srgbClr val="000000"/>
                          </a:solidFill>
                          <a:latin typeface="Libre Baskerville"/>
                          <a:ea typeface="Libre Baskerville"/>
                          <a:cs typeface="Libre Baskerville"/>
                          <a:sym typeface="Libre Baskerville"/>
                        </a:rPr>
                        <a:t>Comparison of multiple student attributes over a dataset</a:t>
                      </a:r>
                      <a:endParaRPr lang="en-US" sz="1100"/>
                    </a:p>
                  </a:txBody>
                  <a:tcPr marL="66675" marR="66675" marT="66675" marB="66675" anchor="ctr">
                    <a:lnL cmpd="sng" algn="ctr" cap="flat" w="19050">
                      <a:solidFill>
                        <a:srgbClr val="000000"/>
                      </a:solidFill>
                      <a:prstDash val="solid"/>
                      <a:round/>
                      <a:headEnd type="none" w="med" len="med"/>
                      <a:tailEnd type="none" w="med" len="med"/>
                    </a:lnL>
                    <a:lnR cmpd="sng" algn="ctr" cap="flat" w="19050">
                      <a:solidFill>
                        <a:srgbClr val="000000"/>
                      </a:solidFill>
                      <a:prstDash val="solid"/>
                      <a:round/>
                      <a:headEnd type="none" w="med" len="med"/>
                      <a:tailEnd type="none" w="med" len="med"/>
                    </a:lnR>
                    <a:lnT cmpd="sng" algn="ctr" cap="flat" w="19050">
                      <a:solidFill>
                        <a:srgbClr val="000000"/>
                      </a:solidFill>
                      <a:prstDash val="solid"/>
                      <a:round/>
                      <a:headEnd type="none" w="med" len="med"/>
                      <a:tailEnd type="none" w="med" len="med"/>
                    </a:lnT>
                    <a:lnB cmpd="sng" algn="ctr" cap="flat" w="19050">
                      <a:solidFill>
                        <a:srgbClr val="000000"/>
                      </a:solidFill>
                      <a:prstDash val="solid"/>
                      <a:round/>
                      <a:headEnd type="none" w="med" len="med"/>
                      <a:tailEnd type="none" w="med" len="med"/>
                    </a:lnB>
                  </a:tcPr>
                </a:tc>
              </a:tr>
            </a:tbl>
          </a:graphicData>
        </a:graphic>
      </p:graphicFrame>
      <p:sp>
        <p:nvSpPr>
          <p:cNvPr name="TextBox 3" id="3"/>
          <p:cNvSpPr txBox="true"/>
          <p:nvPr/>
        </p:nvSpPr>
        <p:spPr>
          <a:xfrm rot="0">
            <a:off x="2440866" y="794110"/>
            <a:ext cx="13406269" cy="751840"/>
          </a:xfrm>
          <a:prstGeom prst="rect">
            <a:avLst/>
          </a:prstGeom>
        </p:spPr>
        <p:txBody>
          <a:bodyPr anchor="t" rtlCol="false" tIns="0" lIns="0" bIns="0" rIns="0">
            <a:spAutoFit/>
          </a:bodyPr>
          <a:lstStyle/>
          <a:p>
            <a:pPr algn="ctr">
              <a:lnSpc>
                <a:spcPts val="5600"/>
              </a:lnSpc>
              <a:spcBef>
                <a:spcPct val="0"/>
              </a:spcBef>
            </a:pPr>
            <a:r>
              <a:rPr lang="en-US" sz="5600" u="sng">
                <a:solidFill>
                  <a:srgbClr val="000000"/>
                </a:solidFill>
                <a:latin typeface="Yeseva One"/>
                <a:ea typeface="Yeseva One"/>
                <a:cs typeface="Yeseva One"/>
                <a:sym typeface="Yeseva One"/>
              </a:rPr>
              <a:t>Visualization and Interaction Plan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DAD5D1"/>
        </a:solidFill>
      </p:bgPr>
    </p:bg>
    <p:spTree>
      <p:nvGrpSpPr>
        <p:cNvPr id="1" name=""/>
        <p:cNvGrpSpPr/>
        <p:nvPr/>
      </p:nvGrpSpPr>
      <p:grpSpPr>
        <a:xfrm>
          <a:off x="0" y="0"/>
          <a:ext cx="0" cy="0"/>
          <a:chOff x="0" y="0"/>
          <a:chExt cx="0" cy="0"/>
        </a:xfrm>
      </p:grpSpPr>
      <p:grpSp>
        <p:nvGrpSpPr>
          <p:cNvPr name="Group 2" id="2"/>
          <p:cNvGrpSpPr/>
          <p:nvPr/>
        </p:nvGrpSpPr>
        <p:grpSpPr>
          <a:xfrm rot="0">
            <a:off x="695088" y="1628913"/>
            <a:ext cx="4224265" cy="4295775"/>
            <a:chOff x="0" y="0"/>
            <a:chExt cx="5632353" cy="5727700"/>
          </a:xfrm>
        </p:grpSpPr>
        <p:sp>
          <p:nvSpPr>
            <p:cNvPr name="Freeform 3" id="3"/>
            <p:cNvSpPr/>
            <p:nvPr/>
          </p:nvSpPr>
          <p:spPr>
            <a:xfrm flipH="false" flipV="false" rot="0">
              <a:off x="0" y="0"/>
              <a:ext cx="5632353" cy="5374008"/>
            </a:xfrm>
            <a:custGeom>
              <a:avLst/>
              <a:gdLst/>
              <a:ahLst/>
              <a:cxnLst/>
              <a:rect r="r" b="b" t="t" l="l"/>
              <a:pathLst>
                <a:path h="5374008" w="5632353">
                  <a:moveTo>
                    <a:pt x="0" y="0"/>
                  </a:moveTo>
                  <a:lnTo>
                    <a:pt x="5632353" y="0"/>
                  </a:lnTo>
                  <a:lnTo>
                    <a:pt x="5632353" y="5374008"/>
                  </a:lnTo>
                  <a:lnTo>
                    <a:pt x="0" y="5374008"/>
                  </a:lnTo>
                  <a:lnTo>
                    <a:pt x="0" y="0"/>
                  </a:lnTo>
                  <a:close/>
                </a:path>
              </a:pathLst>
            </a:custGeom>
            <a:blipFill>
              <a:blip r:embed="rId2"/>
              <a:stretch>
                <a:fillRect l="-65006" t="-54765" r="-142731" b="-54880"/>
              </a:stretch>
            </a:blipFill>
          </p:spPr>
        </p:sp>
        <p:sp>
          <p:nvSpPr>
            <p:cNvPr name="Freeform 4" id="4"/>
            <p:cNvSpPr/>
            <p:nvPr/>
          </p:nvSpPr>
          <p:spPr>
            <a:xfrm flipH="false" flipV="false" rot="0">
              <a:off x="105760" y="241300"/>
              <a:ext cx="5526593" cy="5486400"/>
            </a:xfrm>
            <a:custGeom>
              <a:avLst/>
              <a:gdLst/>
              <a:ahLst/>
              <a:cxnLst/>
              <a:rect r="r" b="b" t="t" l="l"/>
              <a:pathLst>
                <a:path h="5486400" w="5526593">
                  <a:moveTo>
                    <a:pt x="0" y="0"/>
                  </a:moveTo>
                  <a:lnTo>
                    <a:pt x="5526593" y="0"/>
                  </a:lnTo>
                  <a:lnTo>
                    <a:pt x="5526593" y="5486400"/>
                  </a:lnTo>
                  <a:lnTo>
                    <a:pt x="0" y="5486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5" id="5"/>
          <p:cNvGrpSpPr/>
          <p:nvPr/>
        </p:nvGrpSpPr>
        <p:grpSpPr>
          <a:xfrm rot="0">
            <a:off x="12738443" y="1604865"/>
            <a:ext cx="4144945" cy="4114800"/>
            <a:chOff x="0" y="0"/>
            <a:chExt cx="5526593" cy="5486400"/>
          </a:xfrm>
        </p:grpSpPr>
        <p:sp>
          <p:nvSpPr>
            <p:cNvPr name="Freeform 6" id="6"/>
            <p:cNvSpPr/>
            <p:nvPr/>
          </p:nvSpPr>
          <p:spPr>
            <a:xfrm flipH="false" flipV="false" rot="0">
              <a:off x="0" y="171428"/>
              <a:ext cx="5526593" cy="5105213"/>
            </a:xfrm>
            <a:custGeom>
              <a:avLst/>
              <a:gdLst/>
              <a:ahLst/>
              <a:cxnLst/>
              <a:rect r="r" b="b" t="t" l="l"/>
              <a:pathLst>
                <a:path h="5105213" w="5526593">
                  <a:moveTo>
                    <a:pt x="0" y="0"/>
                  </a:moveTo>
                  <a:lnTo>
                    <a:pt x="5526593" y="0"/>
                  </a:lnTo>
                  <a:lnTo>
                    <a:pt x="5526593" y="5105214"/>
                  </a:lnTo>
                  <a:lnTo>
                    <a:pt x="0" y="5105214"/>
                  </a:lnTo>
                  <a:lnTo>
                    <a:pt x="0" y="0"/>
                  </a:lnTo>
                  <a:close/>
                </a:path>
              </a:pathLst>
            </a:custGeom>
            <a:blipFill>
              <a:blip r:embed="rId5"/>
              <a:stretch>
                <a:fillRect l="-76487" t="-53555" r="-252567" b="-148348"/>
              </a:stretch>
            </a:blipFill>
          </p:spPr>
        </p:sp>
        <p:sp>
          <p:nvSpPr>
            <p:cNvPr name="Freeform 7" id="7"/>
            <p:cNvSpPr/>
            <p:nvPr/>
          </p:nvSpPr>
          <p:spPr>
            <a:xfrm flipH="false" flipV="false" rot="0">
              <a:off x="0" y="0"/>
              <a:ext cx="5526593" cy="5486400"/>
            </a:xfrm>
            <a:custGeom>
              <a:avLst/>
              <a:gdLst/>
              <a:ahLst/>
              <a:cxnLst/>
              <a:rect r="r" b="b" t="t" l="l"/>
              <a:pathLst>
                <a:path h="5486400" w="5526593">
                  <a:moveTo>
                    <a:pt x="0" y="0"/>
                  </a:moveTo>
                  <a:lnTo>
                    <a:pt x="5526593" y="0"/>
                  </a:lnTo>
                  <a:lnTo>
                    <a:pt x="5526593" y="5486400"/>
                  </a:lnTo>
                  <a:lnTo>
                    <a:pt x="0" y="5486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8" id="8"/>
          <p:cNvGrpSpPr/>
          <p:nvPr/>
        </p:nvGrpSpPr>
        <p:grpSpPr>
          <a:xfrm rot="0">
            <a:off x="3616835" y="6053259"/>
            <a:ext cx="4144945" cy="4114800"/>
            <a:chOff x="0" y="0"/>
            <a:chExt cx="5526593" cy="5486400"/>
          </a:xfrm>
        </p:grpSpPr>
        <p:sp>
          <p:nvSpPr>
            <p:cNvPr name="Freeform 9" id="9"/>
            <p:cNvSpPr/>
            <p:nvPr/>
          </p:nvSpPr>
          <p:spPr>
            <a:xfrm flipH="false" flipV="false" rot="0">
              <a:off x="0" y="342270"/>
              <a:ext cx="5526593" cy="4647552"/>
            </a:xfrm>
            <a:custGeom>
              <a:avLst/>
              <a:gdLst/>
              <a:ahLst/>
              <a:cxnLst/>
              <a:rect r="r" b="b" t="t" l="l"/>
              <a:pathLst>
                <a:path h="4647552" w="5526593">
                  <a:moveTo>
                    <a:pt x="0" y="0"/>
                  </a:moveTo>
                  <a:lnTo>
                    <a:pt x="5526593" y="0"/>
                  </a:lnTo>
                  <a:lnTo>
                    <a:pt x="5526593" y="4647552"/>
                  </a:lnTo>
                  <a:lnTo>
                    <a:pt x="0" y="4647552"/>
                  </a:lnTo>
                  <a:lnTo>
                    <a:pt x="0" y="0"/>
                  </a:lnTo>
                  <a:close/>
                </a:path>
              </a:pathLst>
            </a:custGeom>
            <a:blipFill>
              <a:blip r:embed="rId6"/>
              <a:stretch>
                <a:fillRect l="-51053" t="-34093" r="-64081" b="-32193"/>
              </a:stretch>
            </a:blipFill>
          </p:spPr>
        </p:sp>
        <p:sp>
          <p:nvSpPr>
            <p:cNvPr name="Freeform 10" id="10"/>
            <p:cNvSpPr/>
            <p:nvPr/>
          </p:nvSpPr>
          <p:spPr>
            <a:xfrm flipH="false" flipV="false" rot="0">
              <a:off x="0" y="0"/>
              <a:ext cx="5526593" cy="5486400"/>
            </a:xfrm>
            <a:custGeom>
              <a:avLst/>
              <a:gdLst/>
              <a:ahLst/>
              <a:cxnLst/>
              <a:rect r="r" b="b" t="t" l="l"/>
              <a:pathLst>
                <a:path h="5486400" w="5526593">
                  <a:moveTo>
                    <a:pt x="0" y="0"/>
                  </a:moveTo>
                  <a:lnTo>
                    <a:pt x="5526593" y="0"/>
                  </a:lnTo>
                  <a:lnTo>
                    <a:pt x="5526593" y="5486400"/>
                  </a:lnTo>
                  <a:lnTo>
                    <a:pt x="0" y="5486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11" id="11"/>
          <p:cNvGrpSpPr/>
          <p:nvPr/>
        </p:nvGrpSpPr>
        <p:grpSpPr>
          <a:xfrm rot="0">
            <a:off x="6755173" y="1628913"/>
            <a:ext cx="4144945" cy="4114800"/>
            <a:chOff x="0" y="0"/>
            <a:chExt cx="5526593" cy="5486400"/>
          </a:xfrm>
        </p:grpSpPr>
        <p:sp>
          <p:nvSpPr>
            <p:cNvPr name="Freeform 12" id="12"/>
            <p:cNvSpPr/>
            <p:nvPr/>
          </p:nvSpPr>
          <p:spPr>
            <a:xfrm flipH="false" flipV="false" rot="0">
              <a:off x="129368" y="342270"/>
              <a:ext cx="5267857" cy="4937187"/>
            </a:xfrm>
            <a:custGeom>
              <a:avLst/>
              <a:gdLst/>
              <a:ahLst/>
              <a:cxnLst/>
              <a:rect r="r" b="b" t="t" l="l"/>
              <a:pathLst>
                <a:path h="4937187" w="5267857">
                  <a:moveTo>
                    <a:pt x="0" y="0"/>
                  </a:moveTo>
                  <a:lnTo>
                    <a:pt x="5267857" y="0"/>
                  </a:lnTo>
                  <a:lnTo>
                    <a:pt x="5267857" y="4937187"/>
                  </a:lnTo>
                  <a:lnTo>
                    <a:pt x="0" y="4937187"/>
                  </a:lnTo>
                  <a:lnTo>
                    <a:pt x="0" y="0"/>
                  </a:lnTo>
                  <a:close/>
                </a:path>
              </a:pathLst>
            </a:custGeom>
            <a:blipFill>
              <a:blip r:embed="rId7"/>
              <a:stretch>
                <a:fillRect l="-95366" t="-84572" r="-142393" b="-49675"/>
              </a:stretch>
            </a:blipFill>
          </p:spPr>
        </p:sp>
        <p:sp>
          <p:nvSpPr>
            <p:cNvPr name="Freeform 13" id="13"/>
            <p:cNvSpPr/>
            <p:nvPr/>
          </p:nvSpPr>
          <p:spPr>
            <a:xfrm flipH="false" flipV="false" rot="0">
              <a:off x="0" y="0"/>
              <a:ext cx="5526593" cy="5486400"/>
            </a:xfrm>
            <a:custGeom>
              <a:avLst/>
              <a:gdLst/>
              <a:ahLst/>
              <a:cxnLst/>
              <a:rect r="r" b="b" t="t" l="l"/>
              <a:pathLst>
                <a:path h="5486400" w="5526593">
                  <a:moveTo>
                    <a:pt x="0" y="0"/>
                  </a:moveTo>
                  <a:lnTo>
                    <a:pt x="5526593" y="0"/>
                  </a:lnTo>
                  <a:lnTo>
                    <a:pt x="5526593" y="5486400"/>
                  </a:lnTo>
                  <a:lnTo>
                    <a:pt x="0" y="54864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grpSp>
        <p:nvGrpSpPr>
          <p:cNvPr name="Group 14" id="14"/>
          <p:cNvGrpSpPr/>
          <p:nvPr/>
        </p:nvGrpSpPr>
        <p:grpSpPr>
          <a:xfrm rot="0">
            <a:off x="9383585" y="5896113"/>
            <a:ext cx="4531970" cy="4499010"/>
            <a:chOff x="0" y="0"/>
            <a:chExt cx="6042626" cy="5998680"/>
          </a:xfrm>
        </p:grpSpPr>
        <p:sp>
          <p:nvSpPr>
            <p:cNvPr name="Freeform 15" id="15"/>
            <p:cNvSpPr/>
            <p:nvPr/>
          </p:nvSpPr>
          <p:spPr>
            <a:xfrm flipH="false" flipV="false" rot="0">
              <a:off x="0" y="0"/>
              <a:ext cx="6042626" cy="5998680"/>
            </a:xfrm>
            <a:custGeom>
              <a:avLst/>
              <a:gdLst/>
              <a:ahLst/>
              <a:cxnLst/>
              <a:rect r="r" b="b" t="t" l="l"/>
              <a:pathLst>
                <a:path h="5998680" w="6042626">
                  <a:moveTo>
                    <a:pt x="0" y="0"/>
                  </a:moveTo>
                  <a:lnTo>
                    <a:pt x="6042626" y="0"/>
                  </a:lnTo>
                  <a:lnTo>
                    <a:pt x="6042626" y="5998680"/>
                  </a:lnTo>
                  <a:lnTo>
                    <a:pt x="0" y="599868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6" id="16"/>
            <p:cNvSpPr/>
            <p:nvPr/>
          </p:nvSpPr>
          <p:spPr>
            <a:xfrm flipH="false" flipV="false" rot="0">
              <a:off x="516494" y="343602"/>
              <a:ext cx="5046539" cy="4931614"/>
            </a:xfrm>
            <a:custGeom>
              <a:avLst/>
              <a:gdLst/>
              <a:ahLst/>
              <a:cxnLst/>
              <a:rect r="r" b="b" t="t" l="l"/>
              <a:pathLst>
                <a:path h="4931614" w="5046539">
                  <a:moveTo>
                    <a:pt x="0" y="0"/>
                  </a:moveTo>
                  <a:lnTo>
                    <a:pt x="5046539" y="0"/>
                  </a:lnTo>
                  <a:lnTo>
                    <a:pt x="5046539" y="4931614"/>
                  </a:lnTo>
                  <a:lnTo>
                    <a:pt x="0" y="4931614"/>
                  </a:lnTo>
                  <a:lnTo>
                    <a:pt x="0" y="0"/>
                  </a:lnTo>
                  <a:close/>
                </a:path>
              </a:pathLst>
            </a:custGeom>
            <a:blipFill>
              <a:blip r:embed="rId8"/>
              <a:stretch>
                <a:fillRect l="-130993" t="-37379" r="-182085" b="-137379"/>
              </a:stretch>
            </a:blipFill>
          </p:spPr>
        </p:sp>
      </p:grpSp>
      <p:sp>
        <p:nvSpPr>
          <p:cNvPr name="TextBox 17" id="17"/>
          <p:cNvSpPr txBox="true"/>
          <p:nvPr/>
        </p:nvSpPr>
        <p:spPr>
          <a:xfrm rot="0">
            <a:off x="2440866" y="700405"/>
            <a:ext cx="13406269" cy="751840"/>
          </a:xfrm>
          <a:prstGeom prst="rect">
            <a:avLst/>
          </a:prstGeom>
        </p:spPr>
        <p:txBody>
          <a:bodyPr anchor="t" rtlCol="false" tIns="0" lIns="0" bIns="0" rIns="0">
            <a:spAutoFit/>
          </a:bodyPr>
          <a:lstStyle/>
          <a:p>
            <a:pPr algn="ctr">
              <a:lnSpc>
                <a:spcPts val="5600"/>
              </a:lnSpc>
              <a:spcBef>
                <a:spcPct val="0"/>
              </a:spcBef>
            </a:pPr>
            <a:r>
              <a:rPr lang="en-US" sz="5600" u="sng">
                <a:solidFill>
                  <a:srgbClr val="000000"/>
                </a:solidFill>
                <a:latin typeface="Yeseva One"/>
                <a:ea typeface="Yeseva One"/>
                <a:cs typeface="Yeseva One"/>
                <a:sym typeface="Yeseva One"/>
              </a:rPr>
              <a:t>3D Visualizations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DAD5D1"/>
        </a:solidFill>
      </p:bgPr>
    </p:bg>
    <p:spTree>
      <p:nvGrpSpPr>
        <p:cNvPr id="1" name=""/>
        <p:cNvGrpSpPr/>
        <p:nvPr/>
      </p:nvGrpSpPr>
      <p:grpSpPr>
        <a:xfrm>
          <a:off x="0" y="0"/>
          <a:ext cx="0" cy="0"/>
          <a:chOff x="0" y="0"/>
          <a:chExt cx="0" cy="0"/>
        </a:xfrm>
      </p:grpSpPr>
      <p:sp>
        <p:nvSpPr>
          <p:cNvPr name="Freeform 2" id="2"/>
          <p:cNvSpPr/>
          <p:nvPr/>
        </p:nvSpPr>
        <p:spPr>
          <a:xfrm flipH="false" flipV="false" rot="0">
            <a:off x="1029052" y="2033101"/>
            <a:ext cx="4311956" cy="7225199"/>
          </a:xfrm>
          <a:custGeom>
            <a:avLst/>
            <a:gdLst/>
            <a:ahLst/>
            <a:cxnLst/>
            <a:rect r="r" b="b" t="t" l="l"/>
            <a:pathLst>
              <a:path h="7225199" w="4311956">
                <a:moveTo>
                  <a:pt x="0" y="0"/>
                </a:moveTo>
                <a:lnTo>
                  <a:pt x="4311956" y="0"/>
                </a:lnTo>
                <a:lnTo>
                  <a:pt x="4311956" y="7225199"/>
                </a:lnTo>
                <a:lnTo>
                  <a:pt x="0" y="7225199"/>
                </a:lnTo>
                <a:lnTo>
                  <a:pt x="0" y="0"/>
                </a:lnTo>
                <a:close/>
              </a:path>
            </a:pathLst>
          </a:custGeom>
          <a:blipFill>
            <a:blip r:embed="rId2"/>
            <a:stretch>
              <a:fillRect l="-104790" t="-18689" r="-149356" b="-18689"/>
            </a:stretch>
          </a:blipFill>
        </p:spPr>
      </p:sp>
      <p:sp>
        <p:nvSpPr>
          <p:cNvPr name="Freeform 3" id="3"/>
          <p:cNvSpPr/>
          <p:nvPr/>
        </p:nvSpPr>
        <p:spPr>
          <a:xfrm flipH="false" flipV="false" rot="0">
            <a:off x="7009938" y="2033101"/>
            <a:ext cx="4455647" cy="7225199"/>
          </a:xfrm>
          <a:custGeom>
            <a:avLst/>
            <a:gdLst/>
            <a:ahLst/>
            <a:cxnLst/>
            <a:rect r="r" b="b" t="t" l="l"/>
            <a:pathLst>
              <a:path h="7225199" w="4455647">
                <a:moveTo>
                  <a:pt x="0" y="0"/>
                </a:moveTo>
                <a:lnTo>
                  <a:pt x="4455647" y="0"/>
                </a:lnTo>
                <a:lnTo>
                  <a:pt x="4455647" y="7225199"/>
                </a:lnTo>
                <a:lnTo>
                  <a:pt x="0" y="7225199"/>
                </a:lnTo>
                <a:lnTo>
                  <a:pt x="0" y="0"/>
                </a:lnTo>
                <a:close/>
              </a:path>
            </a:pathLst>
          </a:custGeom>
          <a:blipFill>
            <a:blip r:embed="rId3"/>
            <a:stretch>
              <a:fillRect l="-97675" t="-16298" r="-140192" b="-19133"/>
            </a:stretch>
          </a:blipFill>
        </p:spPr>
      </p:sp>
      <p:sp>
        <p:nvSpPr>
          <p:cNvPr name="Freeform 4" id="4"/>
          <p:cNvSpPr/>
          <p:nvPr/>
        </p:nvSpPr>
        <p:spPr>
          <a:xfrm flipH="false" flipV="false" rot="0">
            <a:off x="13134516" y="2033101"/>
            <a:ext cx="4124784" cy="7225199"/>
          </a:xfrm>
          <a:custGeom>
            <a:avLst/>
            <a:gdLst/>
            <a:ahLst/>
            <a:cxnLst/>
            <a:rect r="r" b="b" t="t" l="l"/>
            <a:pathLst>
              <a:path h="7225199" w="4124784">
                <a:moveTo>
                  <a:pt x="0" y="0"/>
                </a:moveTo>
                <a:lnTo>
                  <a:pt x="4124784" y="0"/>
                </a:lnTo>
                <a:lnTo>
                  <a:pt x="4124784" y="7225199"/>
                </a:lnTo>
                <a:lnTo>
                  <a:pt x="0" y="7225199"/>
                </a:lnTo>
                <a:lnTo>
                  <a:pt x="0" y="0"/>
                </a:lnTo>
                <a:close/>
              </a:path>
            </a:pathLst>
          </a:custGeom>
          <a:blipFill>
            <a:blip r:embed="rId4"/>
            <a:stretch>
              <a:fillRect l="-112415" t="-18100" r="-160481" b="-20272"/>
            </a:stretch>
          </a:blipFill>
        </p:spPr>
      </p:sp>
      <p:sp>
        <p:nvSpPr>
          <p:cNvPr name="TextBox 5" id="5"/>
          <p:cNvSpPr txBox="true"/>
          <p:nvPr/>
        </p:nvSpPr>
        <p:spPr>
          <a:xfrm rot="0">
            <a:off x="2440866" y="794110"/>
            <a:ext cx="13406269" cy="751840"/>
          </a:xfrm>
          <a:prstGeom prst="rect">
            <a:avLst/>
          </a:prstGeom>
        </p:spPr>
        <p:txBody>
          <a:bodyPr anchor="t" rtlCol="false" tIns="0" lIns="0" bIns="0" rIns="0">
            <a:spAutoFit/>
          </a:bodyPr>
          <a:lstStyle/>
          <a:p>
            <a:pPr algn="ctr">
              <a:lnSpc>
                <a:spcPts val="5600"/>
              </a:lnSpc>
              <a:spcBef>
                <a:spcPct val="0"/>
              </a:spcBef>
            </a:pPr>
            <a:r>
              <a:rPr lang="en-US" sz="5600" u="sng">
                <a:solidFill>
                  <a:srgbClr val="000000"/>
                </a:solidFill>
                <a:latin typeface="Yeseva One"/>
                <a:ea typeface="Yeseva One"/>
                <a:cs typeface="Yeseva One"/>
                <a:sym typeface="Yeseva One"/>
              </a:rPr>
              <a:t>UI</a:t>
            </a: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DAD5D1"/>
        </a:solidFill>
      </p:bgPr>
    </p:bg>
    <p:spTree>
      <p:nvGrpSpPr>
        <p:cNvPr id="1" name=""/>
        <p:cNvGrpSpPr/>
        <p:nvPr/>
      </p:nvGrpSpPr>
      <p:grpSpPr>
        <a:xfrm>
          <a:off x="0" y="0"/>
          <a:ext cx="0" cy="0"/>
          <a:chOff x="0" y="0"/>
          <a:chExt cx="0" cy="0"/>
        </a:xfrm>
      </p:grpSpPr>
      <p:sp>
        <p:nvSpPr>
          <p:cNvPr name="TextBox 2" id="2"/>
          <p:cNvSpPr txBox="true"/>
          <p:nvPr/>
        </p:nvSpPr>
        <p:spPr>
          <a:xfrm rot="0">
            <a:off x="5757958" y="3482664"/>
            <a:ext cx="6907225" cy="3864654"/>
          </a:xfrm>
          <a:prstGeom prst="rect">
            <a:avLst/>
          </a:prstGeom>
        </p:spPr>
        <p:txBody>
          <a:bodyPr anchor="t" rtlCol="false" tIns="0" lIns="0" bIns="0" rIns="0">
            <a:spAutoFit/>
          </a:bodyPr>
          <a:lstStyle/>
          <a:p>
            <a:pPr algn="ctr">
              <a:lnSpc>
                <a:spcPts val="14849"/>
              </a:lnSpc>
            </a:pPr>
            <a:r>
              <a:rPr lang="en-US" sz="14999">
                <a:solidFill>
                  <a:srgbClr val="000000"/>
                </a:solidFill>
                <a:latin typeface="Yeseva One"/>
                <a:ea typeface="Yeseva One"/>
                <a:cs typeface="Yeseva One"/>
                <a:sym typeface="Yeseva One"/>
              </a:rPr>
              <a:t>Code Review</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DAD5D1"/>
        </a:solidFill>
      </p:bgPr>
    </p:bg>
    <p:spTree>
      <p:nvGrpSpPr>
        <p:cNvPr id="1" name=""/>
        <p:cNvGrpSpPr/>
        <p:nvPr/>
      </p:nvGrpSpPr>
      <p:grpSpPr>
        <a:xfrm>
          <a:off x="0" y="0"/>
          <a:ext cx="0" cy="0"/>
          <a:chOff x="0" y="0"/>
          <a:chExt cx="0" cy="0"/>
        </a:xfrm>
      </p:grpSpPr>
      <p:sp>
        <p:nvSpPr>
          <p:cNvPr name="TextBox 2" id="2"/>
          <p:cNvSpPr txBox="true"/>
          <p:nvPr/>
        </p:nvSpPr>
        <p:spPr>
          <a:xfrm rot="0">
            <a:off x="6185030" y="3617281"/>
            <a:ext cx="6159179" cy="3864654"/>
          </a:xfrm>
          <a:prstGeom prst="rect">
            <a:avLst/>
          </a:prstGeom>
        </p:spPr>
        <p:txBody>
          <a:bodyPr anchor="t" rtlCol="false" tIns="0" lIns="0" bIns="0" rIns="0">
            <a:spAutoFit/>
          </a:bodyPr>
          <a:lstStyle/>
          <a:p>
            <a:pPr algn="ctr">
              <a:lnSpc>
                <a:spcPts val="14849"/>
              </a:lnSpc>
            </a:pPr>
            <a:r>
              <a:rPr lang="en-US" sz="14999">
                <a:solidFill>
                  <a:srgbClr val="000000"/>
                </a:solidFill>
                <a:latin typeface="Yeseva One"/>
                <a:ea typeface="Yeseva One"/>
                <a:cs typeface="Yeseva One"/>
                <a:sym typeface="Yeseva One"/>
              </a:rPr>
              <a:t>Thank You</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DAGem1R1iA4</dc:identifier>
  <dcterms:modified xsi:type="dcterms:W3CDTF">2011-08-01T06:04:30Z</dcterms:modified>
  <cp:revision>1</cp:revision>
  <dc:title>Group5_FinalPresentation.pdf</dc:title>
</cp:coreProperties>
</file>

<file path=docProps/thumbnail.jpeg>
</file>